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1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AA4DF-C10E-4A33-B1A0-4456765CF5BC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F15E5-C23E-45BA-9F92-4BF04025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Автор: Кушнарева Татьяна Николаевна.</a:t>
            </a:r>
          </a:p>
          <a:p>
            <a:r>
              <a:rPr lang="ru-RU" dirty="0" smtClean="0"/>
              <a:t>Изображения в свободном доступе сети Интернет.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F15E5-C23E-45BA-9F92-4BF0402568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Просмотр мультфильма</a:t>
            </a:r>
            <a:r>
              <a:rPr lang="ru-RU" baseline="0" dirty="0" smtClean="0"/>
              <a:t>, </a:t>
            </a:r>
            <a:r>
              <a:rPr lang="ru-RU" baseline="0" dirty="0" smtClean="0"/>
              <a:t>после которого учащиеся отвечают на вопросы учителя.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F15E5-C23E-45BA-9F92-4BF0402568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5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Учитель задаёт вопрос</a:t>
            </a:r>
            <a:r>
              <a:rPr lang="ru-RU" baseline="0" dirty="0" smtClean="0"/>
              <a:t> после просмотра мультфильма «Выбирай свою траекторию</a:t>
            </a:r>
            <a:r>
              <a:rPr lang="ru-RU" baseline="0" dirty="0" smtClean="0"/>
              <a:t>».</a:t>
            </a:r>
          </a:p>
          <a:p>
            <a:r>
              <a:rPr lang="ru-RU" dirty="0" smtClean="0"/>
              <a:t>Изображения в свободном доступе сети Интернет.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F15E5-C23E-45BA-9F92-4BF0402568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14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Учитель:</a:t>
            </a:r>
            <a:r>
              <a:rPr lang="ru-RU" baseline="0" dirty="0" smtClean="0"/>
              <a:t> Если хочешь быть здоровым, нужно правильно питаться, есть полезную, богатую витаминами еду и как можно реже употреблять «фаст-фуд». Здоровый человек не должен ничего исключать из своего меню, еда должна быть вкусной и разнообразной. Но во всём нужна мера. </a:t>
            </a:r>
          </a:p>
          <a:p>
            <a:r>
              <a:rPr lang="ru-RU" baseline="0" dirty="0" smtClean="0"/>
              <a:t>Следует соблюдать режим питания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F15E5-C23E-45BA-9F92-4BF0402568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56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Филворд</a:t>
            </a:r>
            <a:r>
              <a:rPr lang="ru-RU" dirty="0" smtClean="0"/>
              <a:t> для индивидуальной работы – Кто быстрей найдёт полезные продукты в </a:t>
            </a:r>
            <a:r>
              <a:rPr lang="ru-RU" dirty="0" err="1" smtClean="0"/>
              <a:t>филворде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Изображения в свободном доступе сети Интернет.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F15E5-C23E-45BA-9F92-4BF0402568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42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Филворд</a:t>
            </a:r>
            <a:r>
              <a:rPr lang="ru-RU" dirty="0" smtClean="0"/>
              <a:t> для индивидуальной работы – учащиеся</a:t>
            </a:r>
            <a:r>
              <a:rPr lang="ru-RU" baseline="0" dirty="0" smtClean="0"/>
              <a:t> проверяют свой </a:t>
            </a:r>
            <a:r>
              <a:rPr lang="ru-RU" baseline="0" dirty="0" smtClean="0"/>
              <a:t>выбор. </a:t>
            </a:r>
          </a:p>
          <a:p>
            <a:r>
              <a:rPr lang="ru-RU" baseline="0" dirty="0" smtClean="0"/>
              <a:t>Изображения в свободном доступе сети Интернет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F15E5-C23E-45BA-9F92-4BF0402568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5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Картинка в свободном</a:t>
            </a:r>
            <a:r>
              <a:rPr lang="ru-RU" baseline="0" dirty="0" smtClean="0"/>
              <a:t> доступе в сети Интернет.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F15E5-C23E-45BA-9F92-4BF0402568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3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EAD0-E611-4511-BF40-104B56C467D7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DE01-ADCC-41D6-A005-A847FAC1B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1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EAD0-E611-4511-BF40-104B56C467D7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DE01-ADCC-41D6-A005-A847FAC1B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EAD0-E611-4511-BF40-104B56C467D7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DE01-ADCC-41D6-A005-A847FAC1B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6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A377-D05F-4A4C-B47F-65765A3E7B3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A6CC-4D8D-443D-B120-FEAE805D0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976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A377-D05F-4A4C-B47F-65765A3E7B3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A6CC-4D8D-443D-B120-FEAE805D0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79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A377-D05F-4A4C-B47F-65765A3E7B3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A6CC-4D8D-443D-B120-FEAE805D0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43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A377-D05F-4A4C-B47F-65765A3E7B3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A6CC-4D8D-443D-B120-FEAE805D0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21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A377-D05F-4A4C-B47F-65765A3E7B3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A6CC-4D8D-443D-B120-FEAE805D0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51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A377-D05F-4A4C-B47F-65765A3E7B3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A6CC-4D8D-443D-B120-FEAE805D0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9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A377-D05F-4A4C-B47F-65765A3E7B3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A6CC-4D8D-443D-B120-FEAE805D0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7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A377-D05F-4A4C-B47F-65765A3E7B3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A6CC-4D8D-443D-B120-FEAE805D0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1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EAD0-E611-4511-BF40-104B56C467D7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DE01-ADCC-41D6-A005-A847FAC1B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69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A377-D05F-4A4C-B47F-65765A3E7B3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A6CC-4D8D-443D-B120-FEAE805D0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46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A377-D05F-4A4C-B47F-65765A3E7B3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A6CC-4D8D-443D-B120-FEAE805D0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76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A377-D05F-4A4C-B47F-65765A3E7B3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A6CC-4D8D-443D-B120-FEAE805D0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9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EAD0-E611-4511-BF40-104B56C467D7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DE01-ADCC-41D6-A005-A847FAC1B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1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EAD0-E611-4511-BF40-104B56C467D7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DE01-ADCC-41D6-A005-A847FAC1B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4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EAD0-E611-4511-BF40-104B56C467D7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DE01-ADCC-41D6-A005-A847FAC1B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EAD0-E611-4511-BF40-104B56C467D7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DE01-ADCC-41D6-A005-A847FAC1B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1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EAD0-E611-4511-BF40-104B56C467D7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DE01-ADCC-41D6-A005-A847FAC1B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5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EAD0-E611-4511-BF40-104B56C467D7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DE01-ADCC-41D6-A005-A847FAC1B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86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EAD0-E611-4511-BF40-104B56C467D7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DE01-ADCC-41D6-A005-A847FAC1B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1EAD0-E611-4511-BF40-104B56C467D7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ADE01-ADCC-41D6-A005-A847FAC1B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99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4A377-D05F-4A4C-B47F-65765A3E7B38}" type="datetimeFigureOut">
              <a:rPr lang="ru-RU" smtClean="0"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FA6CC-4D8D-443D-B120-FEAE805D0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9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-2729" r="16072" b="-1"/>
          <a:stretch/>
        </p:blipFill>
        <p:spPr>
          <a:xfrm>
            <a:off x="600500" y="518615"/>
            <a:ext cx="8065827" cy="56501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6854" y="668740"/>
            <a:ext cx="8024883" cy="5500048"/>
          </a:xfrm>
          <a:prstGeom prst="rect">
            <a:avLst/>
          </a:prstGeom>
          <a:noFill/>
          <a:ln w="76200">
            <a:solidFill>
              <a:srgbClr val="ACC5DC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478" y="2024115"/>
            <a:ext cx="893752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239" y="348985"/>
            <a:ext cx="52504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Объясните значение</a:t>
            </a:r>
          </a:p>
          <a:p>
            <a:pPr algn="ctr"/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п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ословиц: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458" y="3004829"/>
            <a:ext cx="89860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«Кто хорошо жуёт, тот долго живёт.» 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«Из-за стола нужно вставать с лёгким чувством голода.»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«Ужин не нужен, был бы обед.»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«Гречневая каша – мать наша, хлебец –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Кормилец»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68" y="910740"/>
            <a:ext cx="3803702" cy="22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7672" y="655093"/>
            <a:ext cx="8024883" cy="55000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6854" y="668740"/>
            <a:ext cx="8024883" cy="550004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69493" y="2347415"/>
            <a:ext cx="6114197" cy="107817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88358" y="4844955"/>
            <a:ext cx="5349923" cy="99628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42196" y="2347415"/>
            <a:ext cx="6114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Правильное</a:t>
            </a:r>
            <a:endParaRPr lang="ru-RU" sz="7200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8357" y="4742933"/>
            <a:ext cx="5349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питание</a:t>
            </a:r>
            <a:endParaRPr lang="ru-RU" sz="7200" b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 rot="855366">
            <a:off x="5566061" y="1116779"/>
            <a:ext cx="2837022" cy="2318049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4001" y="413719"/>
            <a:ext cx="844013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Какую траекторию </a:t>
            </a:r>
            <a:endParaRPr lang="ru-RU" sz="5400" b="1" dirty="0" smtClean="0">
              <a:solidFill>
                <a:schemeClr val="accent6">
                  <a:lumMod val="50000"/>
                </a:schemeClr>
              </a:solidFill>
              <a:latin typeface="Segoe Script" panose="020B0504020000000003" pitchFamily="34" charset="0"/>
            </a:endParaRPr>
          </a:p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вы 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выбираете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? 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125" y="4513156"/>
            <a:ext cx="284244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Segoe Script" panose="020B0504020000000003" pitchFamily="34" charset="0"/>
              </a:rPr>
              <a:t>Есть, </a:t>
            </a:r>
            <a:endParaRPr lang="ru-RU" sz="4800" b="1" dirty="0" smtClean="0">
              <a:solidFill>
                <a:srgbClr val="C00000"/>
              </a:solidFill>
              <a:latin typeface="Segoe Script" panose="020B0504020000000003" pitchFamily="34" charset="0"/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чтобы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жить</a:t>
            </a:r>
            <a:r>
              <a:rPr lang="ru-RU" sz="4800" b="1" dirty="0">
                <a:solidFill>
                  <a:srgbClr val="C00000"/>
                </a:solidFill>
                <a:latin typeface="Segoe Script" panose="020B0504020000000003" pitchFamily="34" charset="0"/>
              </a:rPr>
              <a:t>?</a:t>
            </a:r>
            <a:r>
              <a:rPr lang="ru-RU" sz="4800" b="1" dirty="0">
                <a:latin typeface="Segoe Script" panose="020B0504020000000003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49912" y="4513156"/>
            <a:ext cx="266932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800" b="1" dirty="0" smtClean="0">
                <a:latin typeface="Segoe Script" panose="020B0504020000000003" pitchFamily="34" charset="0"/>
              </a:rPr>
              <a:t>Жить, </a:t>
            </a:r>
          </a:p>
          <a:p>
            <a:pPr algn="ctr"/>
            <a:r>
              <a:rPr lang="ru-RU" sz="4800" b="1" dirty="0" smtClean="0">
                <a:latin typeface="Segoe Script" panose="020B0504020000000003" pitchFamily="34" charset="0"/>
              </a:rPr>
              <a:t>чтобы </a:t>
            </a:r>
          </a:p>
          <a:p>
            <a:pPr algn="ctr"/>
            <a:r>
              <a:rPr lang="ru-RU" sz="4800" b="1" dirty="0" smtClean="0">
                <a:latin typeface="Segoe Script" panose="020B0504020000000003" pitchFamily="34" charset="0"/>
              </a:rPr>
              <a:t>есть</a:t>
            </a:r>
            <a:r>
              <a:rPr lang="ru-RU" sz="4000" b="1" dirty="0" smtClean="0">
                <a:latin typeface="Segoe Script" panose="020B0504020000000003" pitchFamily="34" charset="0"/>
              </a:rPr>
              <a:t>?</a:t>
            </a:r>
            <a:endParaRPr lang="ru-RU" sz="4000" b="1" dirty="0">
              <a:latin typeface="Segoe Script" panose="020B05040200000000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36" y="2588278"/>
            <a:ext cx="2775721" cy="415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4328" r="3582" b="5642"/>
          <a:stretch/>
        </p:blipFill>
        <p:spPr>
          <a:xfrm>
            <a:off x="1023582" y="2512379"/>
            <a:ext cx="6810232" cy="422279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34552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Поговорим </a:t>
            </a:r>
            <a:endParaRPr lang="ru-RU" sz="5000" b="1" dirty="0" smtClean="0">
              <a:solidFill>
                <a:schemeClr val="accent6">
                  <a:lumMod val="50000"/>
                </a:schemeClr>
              </a:solidFill>
              <a:latin typeface="Segoe Script" panose="020B0504020000000003" pitchFamily="34" charset="0"/>
            </a:endParaRPr>
          </a:p>
          <a:p>
            <a:pPr algn="ctr"/>
            <a:r>
              <a:rPr lang="ru-RU" sz="50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о </a:t>
            </a:r>
            <a:r>
              <a:rPr lang="ru-RU" sz="5000" b="1" dirty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правильном питании школьника</a:t>
            </a:r>
          </a:p>
        </p:txBody>
      </p:sp>
    </p:spTree>
    <p:extLst>
      <p:ext uri="{BB962C8B-B14F-4D97-AF65-F5344CB8AC3E}">
        <p14:creationId xmlns:p14="http://schemas.microsoft.com/office/powerpoint/2010/main" val="13616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194"/>
            <a:ext cx="4945540" cy="45304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63360" y="2399394"/>
            <a:ext cx="436552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8.00 – 8.30 Завтрак дома;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12.00 – 12.30 Обед дома (перед уходом в школу);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15.30 – 16.00 Горячие питание в школе;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19.30 – 20.00 Ужин дома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9080" y="187868"/>
            <a:ext cx="738856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Режим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питания </a:t>
            </a:r>
          </a:p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школьника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46722" y="1773917"/>
            <a:ext cx="1609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 смена:</a:t>
            </a:r>
            <a:endParaRPr lang="ru-RU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0"/>
          <a:stretch/>
        </p:blipFill>
        <p:spPr>
          <a:xfrm>
            <a:off x="1496938" y="0"/>
            <a:ext cx="7647062" cy="5796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" y="564916"/>
            <a:ext cx="1239046" cy="1095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6" y="5248116"/>
            <a:ext cx="1870372" cy="1270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24" y="564916"/>
            <a:ext cx="749291" cy="1150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15" y="553036"/>
            <a:ext cx="1152615" cy="9048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" y="2036387"/>
            <a:ext cx="1523005" cy="10153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21" y="2123851"/>
            <a:ext cx="1778248" cy="16619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04" y="525975"/>
            <a:ext cx="2019023" cy="14991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31" y="3920103"/>
            <a:ext cx="1717060" cy="11447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561">
            <a:off x="1876566" y="4257407"/>
            <a:ext cx="3282849" cy="15347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" y="3428142"/>
            <a:ext cx="2066448" cy="3022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01" y="2131956"/>
            <a:ext cx="1656382" cy="165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45667" y="64310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rgbClr val="70AD47">
                    <a:lumMod val="50000"/>
                  </a:srgbClr>
                </a:solidFill>
                <a:latin typeface="Segoe Script" panose="020B0504020000000003" pitchFamily="34" charset="0"/>
              </a:rPr>
              <a:t>ФИЛВОРД</a:t>
            </a:r>
            <a:endParaRPr lang="ru-RU" sz="2400" b="1" dirty="0">
              <a:solidFill>
                <a:srgbClr val="70AD47">
                  <a:lumMod val="50000"/>
                </a:srgbClr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0"/>
          <a:stretch/>
        </p:blipFill>
        <p:spPr>
          <a:xfrm>
            <a:off x="1496938" y="33346"/>
            <a:ext cx="7647062" cy="5796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" y="553036"/>
            <a:ext cx="1239046" cy="1095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55" y="5246511"/>
            <a:ext cx="1870372" cy="1270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95" y="567111"/>
            <a:ext cx="749291" cy="1150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20" y="891533"/>
            <a:ext cx="1152615" cy="9048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" y="2203548"/>
            <a:ext cx="1523005" cy="10153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16" y="2368531"/>
            <a:ext cx="1778248" cy="16619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02" y="495189"/>
            <a:ext cx="2019023" cy="14991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24" y="3785300"/>
            <a:ext cx="1717060" cy="11447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561">
            <a:off x="1677796" y="4506252"/>
            <a:ext cx="3282849" cy="15347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5" y="3479634"/>
            <a:ext cx="2066448" cy="3022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50" y="2084881"/>
            <a:ext cx="1656382" cy="165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04836" y="14748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ОТВЕТЫ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68592" y="2847992"/>
            <a:ext cx="320773" cy="18508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82465" y="731073"/>
            <a:ext cx="339212" cy="151068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75961" y="1972675"/>
            <a:ext cx="317302" cy="146677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72275" y="2839992"/>
            <a:ext cx="347878" cy="189151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62027" y="2584472"/>
            <a:ext cx="1210083" cy="28329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14118" y="2913072"/>
            <a:ext cx="313531" cy="152553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675961" y="3178849"/>
            <a:ext cx="317302" cy="184592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675961" y="2306656"/>
            <a:ext cx="906226" cy="247677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82646" y="1972675"/>
            <a:ext cx="1828800" cy="2915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69443" y="3178849"/>
            <a:ext cx="1810361" cy="2883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899165" y="3479634"/>
            <a:ext cx="2111895" cy="3181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76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5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6000"/>
                            </p:stCondLst>
                            <p:childTnLst>
                              <p:par>
                                <p:cTn id="84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3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478" y="2024115"/>
            <a:ext cx="89375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«А» </a:t>
            </a: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 балла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«Б»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 балл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«В»–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0 баллов.</a:t>
            </a: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3200" u="sng" dirty="0">
                <a:latin typeface="Arial" panose="020B0604020202020204" pitchFamily="34" charset="0"/>
                <a:cs typeface="Arial" panose="020B0604020202020204" pitchFamily="34" charset="0"/>
              </a:rPr>
              <a:t>– 13 баллов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– есть опасность;</a:t>
            </a: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3200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18 баллов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– следует улучшить питание;</a:t>
            </a: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ru-RU" sz="32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балла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хороший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режим и качество питания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7607" y="324154"/>
            <a:ext cx="68210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Подсчёт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баллов</a:t>
            </a:r>
          </a:p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тестирования: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300</Words>
  <Application>Microsoft Office PowerPoint</Application>
  <PresentationFormat>Экран (4:3)</PresentationFormat>
  <Paragraphs>60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Script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GEO</dc:creator>
  <cp:lastModifiedBy>GEO</cp:lastModifiedBy>
  <cp:revision>34</cp:revision>
  <dcterms:created xsi:type="dcterms:W3CDTF">2019-07-13T07:05:44Z</dcterms:created>
  <dcterms:modified xsi:type="dcterms:W3CDTF">2019-07-14T12:14:09Z</dcterms:modified>
</cp:coreProperties>
</file>